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DM Sans Medium"/>
      <p:regular r:id="rId35"/>
      <p:bold r:id="rId36"/>
      <p:italic r:id="rId37"/>
      <p:boldItalic r:id="rId38"/>
    </p:embeddedFont>
    <p:embeddedFont>
      <p:font typeface="Edu SA Beginner"/>
      <p:regular r:id="rId39"/>
      <p:bold r:id="rId40"/>
    </p:embeddedFont>
    <p:embeddedFont>
      <p:font typeface="Nunito"/>
      <p:regular r:id="rId41"/>
      <p:bold r:id="rId42"/>
      <p:italic r:id="rId43"/>
      <p:boldItalic r:id="rId44"/>
    </p:embeddedFont>
    <p:embeddedFont>
      <p:font typeface="Edu SA Beginner Medium"/>
      <p:regular r:id="rId45"/>
      <p:bold r:id="rId46"/>
    </p:embeddedFont>
    <p:embeddedFont>
      <p:font typeface="DM Sans"/>
      <p:regular r:id="rId47"/>
      <p:bold r:id="rId48"/>
      <p:italic r:id="rId49"/>
      <p:boldItalic r:id="rId50"/>
    </p:embeddedFont>
    <p:embeddedFont>
      <p:font typeface="Nunito Black"/>
      <p:bold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duSABeginner-bold.fntdata"/><Relationship Id="rId42" Type="http://schemas.openxmlformats.org/officeDocument/2006/relationships/font" Target="fonts/Nunito-bold.fntdata"/><Relationship Id="rId41" Type="http://schemas.openxmlformats.org/officeDocument/2006/relationships/font" Target="fonts/Nunito-regular.fntdata"/><Relationship Id="rId44" Type="http://schemas.openxmlformats.org/officeDocument/2006/relationships/font" Target="fonts/Nunito-boldItalic.fntdata"/><Relationship Id="rId43" Type="http://schemas.openxmlformats.org/officeDocument/2006/relationships/font" Target="fonts/Nunito-italic.fntdata"/><Relationship Id="rId46" Type="http://schemas.openxmlformats.org/officeDocument/2006/relationships/font" Target="fonts/EduSABeginnerMedium-bold.fntdata"/><Relationship Id="rId45" Type="http://schemas.openxmlformats.org/officeDocument/2006/relationships/font" Target="fonts/EduSABeginner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DMSans-bold.fntdata"/><Relationship Id="rId47" Type="http://schemas.openxmlformats.org/officeDocument/2006/relationships/font" Target="fonts/DMSans-regular.fntdata"/><Relationship Id="rId49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font" Target="fonts/DMSansMedium-regular.fntdata"/><Relationship Id="rId34" Type="http://schemas.openxmlformats.org/officeDocument/2006/relationships/slide" Target="slides/slide29.xml"/><Relationship Id="rId37" Type="http://schemas.openxmlformats.org/officeDocument/2006/relationships/font" Target="fonts/DMSansMedium-italic.fntdata"/><Relationship Id="rId36" Type="http://schemas.openxmlformats.org/officeDocument/2006/relationships/font" Target="fonts/DMSansMedium-bold.fntdata"/><Relationship Id="rId39" Type="http://schemas.openxmlformats.org/officeDocument/2006/relationships/font" Target="fonts/EduSABeginner-regular.fntdata"/><Relationship Id="rId38" Type="http://schemas.openxmlformats.org/officeDocument/2006/relationships/font" Target="fonts/DMSansMedium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unitoBlack-bold.fntdata"/><Relationship Id="rId50" Type="http://schemas.openxmlformats.org/officeDocument/2006/relationships/font" Target="fonts/DMSans-boldItalic.fntdata"/><Relationship Id="rId52" Type="http://schemas.openxmlformats.org/officeDocument/2006/relationships/font" Target="fonts/NunitoBlack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2b0e6284ea_0_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2b0e6284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97eab2b66_0_3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97eab2b6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297eab2b66_0_107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297eab2b66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97eab2b66_0_3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97eab2b6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97eab2b66_0_129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97eab2b66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97eab2b66_0_4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97eab2b6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97eab2b66_0_14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97eab2b66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97eab2b66_0_341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297eab2b66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97eab2b66_0_44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97eab2b6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97eab2b66_0_149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297eab2b6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97eab2b66_0_48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97eab2b6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297eab2b66_0_7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297eab2b6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97eab2b66_0_16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97eab2b6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297eab2b66_0_5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297eab2b6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97eab2b66_0_171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297eab2b6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97eab2b66_0_5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297eab2b6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97eab2b66_0_18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297eab2b66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297eab2b66_0_6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297eab2b6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97eab2b66_0_193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297eab2b66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297eab2b66_0_64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297eab2b6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297eab2b66_0_203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297eab2b66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97eab2b66_0_213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297eab2b66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97eab2b66_0_16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97eab2b6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[GAME BOARD</a:t>
            </a:r>
            <a:b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Note: this slide art will be repeated on every other slide]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ILLUSTRATION NOTES: Full color illustration. I'd like to see a game board similar to the winding path in A Tiger's Tale but a road. Bright sunny sky and grass. Use the Game of LIFE for inspiration for illustration along the path (think: houses, banks, libraries, stores). There should be 12 stops along the way. We'll also need a token piece that moves after each choice. Let's make it a car.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 NOTE: The illustration for the token piece needs to be its own piece of art. We will place in correct space as the slides move through the game.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297eab2b66_0_2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297eab2b6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DESIGNER NOTES: For the choice slides, I think we'll need some background art. As in A Tiger's Tale, I'd like to see some kind of border that reflects the game board art. Each choice can have a piece of spot art (suggestions noted throughout). </a:t>
            </a:r>
            <a:endParaRPr sz="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97eab2b66_0_12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97eab2b6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297eab2b66_0_95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297eab2b6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97eab2b66_0_8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97eab2b6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97eab2b66_0_120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97eab2b66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97eab2b66_0_275:notes"/>
          <p:cNvSpPr/>
          <p:nvPr>
            <p:ph idx="2" type="sldImg"/>
          </p:nvPr>
        </p:nvSpPr>
        <p:spPr>
          <a:xfrm>
            <a:off x="381297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97eab2b6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311705" y="2886778"/>
            <a:ext cx="85206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b="1" lang="en" sz="2625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 Game of Financial Choices</a:t>
            </a:r>
            <a:endParaRPr b="1" sz="2625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0212" y="3658250"/>
            <a:ext cx="2182032" cy="107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/>
        </p:nvSpPr>
        <p:spPr>
          <a:xfrm>
            <a:off x="229075" y="242525"/>
            <a:ext cx="47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Art: cover slide illo to come for this interactive google game.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5958375" y="4064000"/>
            <a:ext cx="275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Art: Holly, add “Next” button at bottom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" name="Google Shape;12;p2"/>
          <p:cNvSpPr txBox="1"/>
          <p:nvPr/>
        </p:nvSpPr>
        <p:spPr>
          <a:xfrm>
            <a:off x="720007" y="1891654"/>
            <a:ext cx="77040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73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Check</a:t>
            </a:r>
            <a:endParaRPr b="1" sz="73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720007" y="1064748"/>
            <a:ext cx="77040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lang="en" sz="73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Reality</a:t>
            </a:r>
            <a:endParaRPr b="1" sz="73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w To Play">
  <p:cSld name="CUSTOM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3500" lIns="93500" spcFirstLastPara="1" rIns="93500" wrap="square" tIns="935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848975" y="1604600"/>
            <a:ext cx="74460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Congratulations!</a:t>
            </a: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You've just graduated from college and landed your first job. You're making a yearly salary of $55,260. After taxes, that works out to $3,857 a month (your net income). 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As you start out your adult life, you'll have some decisions to make. Follow the steps on the path to make a series of financial choices. </a:t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Record those choices on your Check Register. As you subtract for different expenses, make sure your balance doesn't dip below $0. If it does, press the back button and make different choices. </a:t>
            </a:r>
            <a:r>
              <a:rPr b="1" lang="en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Good luck!</a:t>
            </a:r>
            <a:endParaRPr b="1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Google Shape;17;p3"/>
          <p:cNvSpPr txBox="1"/>
          <p:nvPr/>
        </p:nvSpPr>
        <p:spPr>
          <a:xfrm>
            <a:off x="848975" y="4351050"/>
            <a:ext cx="47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Design: add “Play” button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720000" y="9410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HOW TO PLAY</a:t>
            </a:r>
            <a:endParaRPr b="1" sz="36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board">
  <p:cSld name="CUSTOM_1_1_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>
            <a:hlinkClick action="ppaction://hlinkshowjump?jump=nextslide"/>
          </p:cNvPr>
          <p:cNvSpPr/>
          <p:nvPr/>
        </p:nvSpPr>
        <p:spPr>
          <a:xfrm>
            <a:off x="3979000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1" name="Google Shape;21;p4">
            <a:hlinkClick action="ppaction://hlinkshowjump?jump=previousslide"/>
          </p:cNvPr>
          <p:cNvSpPr/>
          <p:nvPr/>
        </p:nvSpPr>
        <p:spPr>
          <a:xfrm>
            <a:off x="274012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       </a:t>
            </a: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Back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2" name="Google Shape;22;p4">
            <a:hlinkClick action="ppaction://hlinkshowjump?jump=firstslide"/>
          </p:cNvPr>
          <p:cNvSpPr/>
          <p:nvPr/>
        </p:nvSpPr>
        <p:spPr>
          <a:xfrm>
            <a:off x="521787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Start Over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460107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290542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2740125" y="4878950"/>
            <a:ext cx="352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Placeholder buttons for the game. TK from Holly</a:t>
            </a:r>
            <a:endParaRPr sz="80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oice Board">
  <p:cSld name="CUSTOM_1_1_1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84900" y="91025"/>
            <a:ext cx="47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[CHOICE BOARD]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8" name="Google Shape;28;p5">
            <a:hlinkClick action="ppaction://hlinkshowjump?jump=nextslide"/>
          </p:cNvPr>
          <p:cNvSpPr/>
          <p:nvPr/>
        </p:nvSpPr>
        <p:spPr>
          <a:xfrm>
            <a:off x="3979000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Next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29" name="Google Shape;29;p5">
            <a:hlinkClick action="ppaction://hlinkshowjump?jump=previousslide"/>
          </p:cNvPr>
          <p:cNvSpPr/>
          <p:nvPr/>
        </p:nvSpPr>
        <p:spPr>
          <a:xfrm>
            <a:off x="274012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        Back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30" name="Google Shape;30;p5">
            <a:hlinkClick action="ppaction://hlinkshowjump?jump=firstslide"/>
          </p:cNvPr>
          <p:cNvSpPr/>
          <p:nvPr/>
        </p:nvSpPr>
        <p:spPr>
          <a:xfrm>
            <a:off x="5217875" y="4568725"/>
            <a:ext cx="1044300" cy="3540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Start Over</a:t>
            </a:r>
            <a:endParaRPr sz="1300">
              <a:solidFill>
                <a:schemeClr val="lt2"/>
              </a:solidFill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460107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 flipH="1">
            <a:off x="2905425" y="4644175"/>
            <a:ext cx="314700" cy="20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C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 txBox="1"/>
          <p:nvPr/>
        </p:nvSpPr>
        <p:spPr>
          <a:xfrm>
            <a:off x="2740125" y="4878950"/>
            <a:ext cx="352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Placeholder buttons for the game. TK from Holly</a:t>
            </a:r>
            <a:endParaRPr sz="800">
              <a:solidFill>
                <a:srgbClr val="FF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me Board">
  <p:cSld name="CUSTOM_1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VENT 1">
  <p:cSld name="CUSTOM_1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99978">
            <a:off x="1517649" y="2520419"/>
            <a:ext cx="3052353" cy="3044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9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559970">
            <a:off x="5547546" y="3729767"/>
            <a:ext cx="1166232" cy="1163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3500" lIns="93500" spcFirstLastPara="1" rIns="93500" wrap="square" tIns="9350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Relationship Id="rId8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1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slide" Target="/ppt/slides/slide1.xml"/><Relationship Id="rId6" Type="http://schemas.openxmlformats.org/officeDocument/2006/relationships/image" Target="../media/image4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slide" Target="/ppt/slides/slide1.xml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325" y="785425"/>
            <a:ext cx="7443325" cy="23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1628464" y="2611501"/>
            <a:ext cx="5814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b="1" lang="en" sz="2625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 Game of Financial Choices </a:t>
            </a:r>
            <a:endParaRPr b="1" sz="2625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</a:pPr>
            <a:r>
              <a:rPr b="1" lang="en" sz="1425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for Grades 6-8</a:t>
            </a:r>
            <a:endParaRPr b="1" sz="1425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6" name="Google Shape;4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0825" y="525375"/>
            <a:ext cx="1299125" cy="64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9525" y="3338827"/>
            <a:ext cx="1299125" cy="526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0003">
            <a:off x="6054025" y="401346"/>
            <a:ext cx="1248620" cy="124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3338500" y="2828925"/>
            <a:ext cx="5327700" cy="140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5991938" y="2035475"/>
            <a:ext cx="26745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Dining Out + 15% tip  </a:t>
            </a:r>
            <a:endParaRPr b="1"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dinners @ $17.25 each = $69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(See the math: Each dinner out costs $15 + $2.25 tip = $17.25)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477513" y="3411338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Dining out $150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Groceries $200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77513" y="2844863"/>
            <a:ext cx="2631600" cy="572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Half Meals at Home,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Half Dining Out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77525" y="2035475"/>
            <a:ext cx="263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Groceries $250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$250.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477513" y="1663763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Meals at Home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3338488" y="2035475"/>
            <a:ext cx="2674500" cy="179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Fast Food   </a:t>
            </a:r>
            <a:endParaRPr b="1"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30 breakfasts </a:t>
            </a:r>
            <a:b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@ $4 each = $120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30 lunches </a:t>
            </a:r>
            <a:b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@ $5 each = $150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26 dinners </a:t>
            </a:r>
            <a:b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@ $9 each = $234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$573.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3338488" y="1663775"/>
            <a:ext cx="53280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Dining Out and Fast Food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#4: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FOOD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338488" y="3933050"/>
            <a:ext cx="5286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Are you cooking at home or going out?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cxnSp>
        <p:nvCxnSpPr>
          <p:cNvPr id="152" name="Google Shape;152;p20"/>
          <p:cNvCxnSpPr/>
          <p:nvPr/>
        </p:nvCxnSpPr>
        <p:spPr>
          <a:xfrm>
            <a:off x="3740338" y="3850325"/>
            <a:ext cx="4524300" cy="0"/>
          </a:xfrm>
          <a:prstGeom prst="straightConnector1">
            <a:avLst/>
          </a:prstGeom>
          <a:noFill/>
          <a:ln cap="flat" cmpd="sng" w="9525">
            <a:solidFill>
              <a:srgbClr val="1F3D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3" name="Google Shape;153;p20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22525" y="240626"/>
            <a:ext cx="642124" cy="116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740004">
            <a:off x="6955199" y="1249472"/>
            <a:ext cx="1248623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3256200" y="2250375"/>
            <a:ext cx="2631600" cy="149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own this vehicle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92,221 miles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Stereo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Airbags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Power locks and windows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Uses unleaded gas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$376.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3256200" y="18786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Used Economy Car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368000" y="2431450"/>
            <a:ext cx="2631600" cy="115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Monthly transit pass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Unlimited rides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30 days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PLUS, 3 ride shares a week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$200.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368000" y="1878675"/>
            <a:ext cx="2631600" cy="566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Public Transportation + </a:t>
            </a: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Occasional</a:t>
            </a: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Ride Shares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6144400" y="2250375"/>
            <a:ext cx="2631600" cy="16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own this vehicle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Low miles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High-end stereo and backup camera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Airbags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Power locks and windows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Uses premium gas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$800.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6144400" y="18786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New Car or SUV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#5: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TRANSPORTATION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120350" y="1252175"/>
            <a:ext cx="6903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Think about how you want to get to and from work and other places </a:t>
            </a:r>
            <a:b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you need and want to go.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76" name="Google Shape;176;p22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2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8675" y="526975"/>
            <a:ext cx="1341967" cy="5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860005">
            <a:off x="5479772" y="1390837"/>
            <a:ext cx="1248622" cy="1245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/>
        </p:nvSpPr>
        <p:spPr>
          <a:xfrm>
            <a:off x="1182150" y="2546075"/>
            <a:ext cx="67797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can contribute up to 10% of your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decide what percentage (1% to 10%) you want to contribute. Multiply by your net monthly income (you can use a calculator!) to figure out how much to subtract. For example, for 2%, you would subtract $77 (0.02 x $3,857 = $77.14 or $77 rounded).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1182150" y="2174375"/>
            <a:ext cx="67797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Emergency Savings Fund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#6: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EMERGENCY SAVINGS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120350" y="1247213"/>
            <a:ext cx="69033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Just about any emergency can pop up at any time. If you regularly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save money and have reserves to deal with sudden expenses,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then you’ll be in better shape during difficult times.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95" name="Google Shape;195;p24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871">
            <a:off x="7709564" y="683517"/>
            <a:ext cx="679621" cy="44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452105">
            <a:off x="7687728" y="490481"/>
            <a:ext cx="679612" cy="44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548922">
            <a:off x="7470711" y="388628"/>
            <a:ext cx="679602" cy="44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26174" y="855558"/>
            <a:ext cx="445686" cy="44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3662" y="1100385"/>
            <a:ext cx="306090" cy="30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474" y="844975"/>
            <a:ext cx="6696699" cy="20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368100" y="2695430"/>
            <a:ext cx="8407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Happy birthday! Your friends threw you a birthday party </a:t>
            </a:r>
            <a:b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and gave you $250. </a:t>
            </a:r>
            <a:r>
              <a:rPr b="1"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Record $250 as a Deposit on your Check Register.</a:t>
            </a:r>
            <a:endParaRPr b="1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9" name="Google Shape;209;p25">
            <a:hlinkClick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7950" y="1367325"/>
            <a:ext cx="1065273" cy="12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6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20001">
            <a:off x="3880698" y="2397970"/>
            <a:ext cx="1248621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3256200" y="2097975"/>
            <a:ext cx="2631600" cy="13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enjoy blockbuster movies, road trips, and concerts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save to go to a major league sporting event twice a year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3256200" y="1726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Moderate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368000" y="2097975"/>
            <a:ext cx="2631600" cy="132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find free community activities, enjoy outdoor activities, and maximize services you’ve already paid for, like cable TV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368000" y="1726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6144400" y="2097975"/>
            <a:ext cx="2631600" cy="115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rarely say no to fun with friends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take exotic vacations and have to save more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144400" y="1726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Big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1120350" y="1252175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Gotta have a little fun!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#7: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VACATION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pic>
        <p:nvPicPr>
          <p:cNvPr id="232" name="Google Shape;232;p27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7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89525" y="262700"/>
            <a:ext cx="1085892" cy="11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8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0005">
            <a:off x="5488649" y="2486346"/>
            <a:ext cx="1248622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/>
        </p:nvSpPr>
        <p:spPr>
          <a:xfrm>
            <a:off x="1458000" y="1408850"/>
            <a:ext cx="62280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en" sz="18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Congratulations!</a:t>
            </a: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You've just graduated from college and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landed your first job. You're making a yearly salary of $55,260.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After taxes, that works out to $3,857 a month (your net income). 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As you start out your adult life, you'll have some decisions to make.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Follow the steps on the path to make a series of financial choices. </a:t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Record those choices on your </a:t>
            </a:r>
            <a:r>
              <a:rPr lang="en" u="sng">
                <a:solidFill>
                  <a:srgbClr val="CC0000"/>
                </a:solidFill>
                <a:latin typeface="DM Sans"/>
                <a:ea typeface="DM Sans"/>
                <a:cs typeface="DM Sans"/>
                <a:sym typeface="DM Sans"/>
              </a:rPr>
              <a:t>Check Register.</a:t>
            </a:r>
            <a:r>
              <a:rPr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As you subtract for different expenses, make sure your balance doesn't dip below $0. If it does, press the back button and make different choices. </a:t>
            </a:r>
            <a:r>
              <a:rPr b="1" lang="en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Good luck!</a:t>
            </a:r>
            <a:endParaRPr b="1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3" name="Google Shape;53;p11"/>
          <p:cNvSpPr txBox="1"/>
          <p:nvPr/>
        </p:nvSpPr>
        <p:spPr>
          <a:xfrm>
            <a:off x="720000" y="8361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HOW TO PLAY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pic>
        <p:nvPicPr>
          <p:cNvPr id="54" name="Google Shape;54;p11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938" y="4454763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441" y="4447213"/>
            <a:ext cx="1117622" cy="45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#8: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SUBSCRIPTIONS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368000" y="4108388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3256200" y="2021775"/>
            <a:ext cx="2631600" cy="200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basic cable TV $30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an ad-free music-streaming app $10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a monthly e-book service, which includes a limited number of books and magazines for a flat rate of $10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3256200" y="16500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Moderate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368000" y="2021775"/>
            <a:ext cx="2631600" cy="149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Watch network TV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Listen to free streaming music app with ads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Enjoy free books, movies, and music from your local public library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No cost for this choice!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368000" y="16500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6144400" y="2021775"/>
            <a:ext cx="2631600" cy="16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premium cable TV including the sports package $90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Subscribe to a premium internet radio service $15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Buy all the latest novels and magazines $20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$125.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6144400" y="16500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Big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1120350" y="1252175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Books, music, and movies ... oh, my!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55" name="Google Shape;255;p29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59800" y="249874"/>
            <a:ext cx="916599" cy="117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0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4">
            <a:off x="7673224" y="2291997"/>
            <a:ext cx="1248623" cy="12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#9: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31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CLOTHING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70" name="Google Shape;270;p31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271" name="Google Shape;271;p31"/>
          <p:cNvSpPr txBox="1"/>
          <p:nvPr/>
        </p:nvSpPr>
        <p:spPr>
          <a:xfrm>
            <a:off x="3256200" y="23265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enjoy fashion, but you know your limits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$200.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2" name="Google Shape;272;p31"/>
          <p:cNvSpPr/>
          <p:nvPr/>
        </p:nvSpPr>
        <p:spPr>
          <a:xfrm>
            <a:off x="3256200" y="19548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Moderate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368000" y="23265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You buy moderately priced clothing as needed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$125.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368000" y="19548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Light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6144400" y="2326575"/>
            <a:ext cx="263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Fashion is your life!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$350.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6144400" y="19548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Big Spender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120350" y="1252175"/>
            <a:ext cx="6903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You need clothes for your new job! Whether you </a:t>
            </a:r>
            <a:b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</a:b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shop Online or in person,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278" name="Google Shape;278;p31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1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1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6025" y="429270"/>
            <a:ext cx="1117624" cy="871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2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2519996">
            <a:off x="6805023" y="3440496"/>
            <a:ext cx="1248623" cy="12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3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#10: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SECOND JOB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293" name="Google Shape;293;p33"/>
          <p:cNvSpPr txBox="1"/>
          <p:nvPr/>
        </p:nvSpPr>
        <p:spPr>
          <a:xfrm>
            <a:off x="368100" y="3805788"/>
            <a:ext cx="8407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Deposit on your Check Register. </a:t>
            </a:r>
            <a:b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</a:b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If you had a </a:t>
            </a:r>
            <a:r>
              <a:rPr b="1" lang="en" sz="1200">
                <a:solidFill>
                  <a:srgbClr val="1F3D63"/>
                </a:solidFill>
                <a:latin typeface="Edu SA Beginner"/>
                <a:ea typeface="Edu SA Beginner"/>
                <a:cs typeface="Edu SA Beginner"/>
                <a:sym typeface="Edu SA Beginner"/>
              </a:rPr>
              <a:t>balance over $200</a:t>
            </a: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, you get to skip this choice!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3256200" y="2478975"/>
            <a:ext cx="26316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Net Monthly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days/week $360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 days/week $480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days/week $600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3256200" y="2107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Restaurant Server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6" name="Google Shape;296;p33"/>
          <p:cNvSpPr txBox="1"/>
          <p:nvPr/>
        </p:nvSpPr>
        <p:spPr>
          <a:xfrm>
            <a:off x="368000" y="2478975"/>
            <a:ext cx="2631600" cy="106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Net Monthly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days/week $320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 days/week $480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days/week $640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368000" y="2107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Ride-Share Driver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8" name="Google Shape;298;p33"/>
          <p:cNvSpPr txBox="1"/>
          <p:nvPr/>
        </p:nvSpPr>
        <p:spPr>
          <a:xfrm>
            <a:off x="6144400" y="2478975"/>
            <a:ext cx="26316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Net Monthly Paycheck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days/week $528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3 days/week $704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4 days/week $880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6144400" y="21072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Pizza Delivery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1120350" y="1252175"/>
            <a:ext cx="69033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Time for a reality check! If your balance is under $200 at this point in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game, you must get a side hustle. Pick the type of job you want and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 number of days per week you’ll work.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01" name="Google Shape;301;p33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27625" y="546975"/>
            <a:ext cx="1295903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4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380005">
            <a:off x="4454974" y="3740871"/>
            <a:ext cx="1248622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#11: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35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CELL PHONE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316" name="Google Shape;316;p35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317" name="Google Shape;317;p35"/>
          <p:cNvSpPr txBox="1"/>
          <p:nvPr/>
        </p:nvSpPr>
        <p:spPr>
          <a:xfrm>
            <a:off x="4700300" y="21741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Unlimited 5G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Premium network access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$90.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4700300" y="18024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Upgraded Plan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9" name="Google Shape;319;p35"/>
          <p:cNvSpPr txBox="1"/>
          <p:nvPr/>
        </p:nvSpPr>
        <p:spPr>
          <a:xfrm>
            <a:off x="1812100" y="2174175"/>
            <a:ext cx="263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Unlimited 5G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$70.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0" name="Google Shape;320;p35"/>
          <p:cNvSpPr/>
          <p:nvPr/>
        </p:nvSpPr>
        <p:spPr>
          <a:xfrm>
            <a:off x="1812100" y="18024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Basic Plan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Choose a cell phone plan!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22" name="Google Shape;322;p35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1903" y="375376"/>
            <a:ext cx="1208427" cy="100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6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1019996">
            <a:off x="2281624" y="3528821"/>
            <a:ext cx="1248621" cy="1245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/>
        </p:nvSpPr>
        <p:spPr>
          <a:xfrm>
            <a:off x="1053700" y="2307950"/>
            <a:ext cx="6969900" cy="132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January or July 1%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February or August 2%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March or September 3%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April or October 4%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May or November 5%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June or December 6%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4095900" y="2476550"/>
            <a:ext cx="36765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Multiply the percent by your net monthly pay (you can use a calculator!) to get your total.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(For example, if you were born in July, you donate 1%, or $39 (0.01 x $3857 = $38.5 or $39 rounded). </a:t>
            </a:r>
            <a:endParaRPr sz="10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37" name="Google Shape;337;p37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#12: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8" name="Google Shape;338;p37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CHARITABLE GIVING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1053700" y="1936250"/>
            <a:ext cx="28611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Percentage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40" name="Google Shape;340;p37"/>
          <p:cNvSpPr txBox="1"/>
          <p:nvPr/>
        </p:nvSpPr>
        <p:spPr>
          <a:xfrm>
            <a:off x="1120350" y="1247213"/>
            <a:ext cx="6903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It's important to give back. Find your birth month to decide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what percentage of your paycheck will go to charity.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cxnSp>
        <p:nvCxnSpPr>
          <p:cNvPr id="342" name="Google Shape;342;p37"/>
          <p:cNvCxnSpPr/>
          <p:nvPr/>
        </p:nvCxnSpPr>
        <p:spPr>
          <a:xfrm>
            <a:off x="3914800" y="2500250"/>
            <a:ext cx="0" cy="942900"/>
          </a:xfrm>
          <a:prstGeom prst="straightConnector1">
            <a:avLst/>
          </a:prstGeom>
          <a:noFill/>
          <a:ln cap="flat" cmpd="sng" w="9525">
            <a:solidFill>
              <a:srgbClr val="1F3D6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43" name="Google Shape;343;p37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7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7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8551" y="298000"/>
            <a:ext cx="1174369" cy="99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325" y="456650"/>
            <a:ext cx="7443325" cy="23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8"/>
          <p:cNvSpPr txBox="1"/>
          <p:nvPr/>
        </p:nvSpPr>
        <p:spPr>
          <a:xfrm>
            <a:off x="1259838" y="2305225"/>
            <a:ext cx="6624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You're all finished! Take a look at your ending balance. Is it over $200?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Then you're in good shape! If not, you may want to reconsider your choices. Remember that with a positive cash flow, you have money for discretionary expenses (that means spending on non-essential items rather than needs). You could also put that money into savings, invest it, or give the money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to a charitable organization.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353" name="Google Shape;353;p38">
            <a:hlinkClick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8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80005">
            <a:off x="1406949" y="525021"/>
            <a:ext cx="1248622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3256200" y="2355150"/>
            <a:ext cx="2631600" cy="9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$100 month deposit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Earns a higher rate of interest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$100.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256200" y="1983450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Savings Account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#1: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SAVINGS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120350" y="1247225"/>
            <a:ext cx="6903300" cy="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It's important to save for the future and for unexpected expenses.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How much do you want to put away? Here are your options:</a:t>
            </a:r>
            <a:endParaRPr sz="1300"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68000" y="2355150"/>
            <a:ext cx="2631600" cy="94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$50 monthly deposit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Earns a lower rate of interest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72" name="Google Shape;72;p13"/>
          <p:cNvSpPr/>
          <p:nvPr/>
        </p:nvSpPr>
        <p:spPr>
          <a:xfrm>
            <a:off x="368000" y="1983450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Savings Account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6144400" y="2355150"/>
            <a:ext cx="2631600" cy="14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$150 monthly deposit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Earns highest interest rate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100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Limited to three withdrawals per month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$150.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6144400" y="1983450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Online Savings Account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75" name="Google Shape;75;p13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1175" y="356250"/>
            <a:ext cx="982404" cy="9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4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00001">
            <a:off x="1327424" y="1850246"/>
            <a:ext cx="1248623" cy="1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3256200" y="2368950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bathrooms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Split rent and utilities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$676.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256200" y="1802475"/>
            <a:ext cx="2631600" cy="572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2-Bedroom Apartment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with Roommate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68000" y="2174175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1 bathroom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Community pool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$1,352. </a:t>
            </a: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368000" y="1802475"/>
            <a:ext cx="26316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1-Bedroom Apartment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144400" y="2368950"/>
            <a:ext cx="2631600" cy="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2 bathrooms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Assigned parking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To make this choice, subtract $1,520.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6144400" y="1802475"/>
            <a:ext cx="2631600" cy="572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2-Bedroom Apartment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with No Roommate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#2: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HOUSING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Time to move into your new apartment! Here are your options: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98" name="Google Shape;98;p15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94001" y="314862"/>
            <a:ext cx="899748" cy="11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6">
            <a:hlinkClick action="ppaction://hlinkshowjump?jump=nex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">
            <a:off x="3703999" y="1063946"/>
            <a:ext cx="1248622" cy="124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0" y="356250"/>
            <a:ext cx="9144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117788"/>
                </a:solidFill>
                <a:latin typeface="Nunito"/>
                <a:ea typeface="Nunito"/>
                <a:cs typeface="Nunito"/>
                <a:sym typeface="Nunito"/>
              </a:rPr>
              <a:t>CHOICE #3:</a:t>
            </a:r>
            <a:endParaRPr b="1" sz="2000">
              <a:solidFill>
                <a:srgbClr val="11778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0" y="591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3500" lIns="93500" spcFirstLastPara="1" rIns="93500" wrap="square" tIns="93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117788"/>
                </a:solidFill>
                <a:latin typeface="Nunito Black"/>
                <a:ea typeface="Nunito Black"/>
                <a:cs typeface="Nunito Black"/>
                <a:sym typeface="Nunito Black"/>
              </a:rPr>
              <a:t>UTILITIES</a:t>
            </a:r>
            <a:endParaRPr sz="3600">
              <a:solidFill>
                <a:srgbClr val="117788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68100" y="4003963"/>
            <a:ext cx="8407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1F3D63"/>
                </a:solidFill>
                <a:latin typeface="Edu SA Beginner Medium"/>
                <a:ea typeface="Edu SA Beginner Medium"/>
                <a:cs typeface="Edu SA Beginner Medium"/>
                <a:sym typeface="Edu SA Beginner Medium"/>
              </a:rPr>
              <a:t>Make your selection and record it as a Payment on your Check Register.</a:t>
            </a:r>
            <a:endParaRPr sz="1200">
              <a:solidFill>
                <a:srgbClr val="1F3D63"/>
              </a:solidFill>
              <a:latin typeface="Edu SA Beginner Medium"/>
              <a:ea typeface="Edu SA Beginner Medium"/>
              <a:cs typeface="Edu SA Beginner Medium"/>
              <a:sym typeface="Edu SA Beginner Medium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488150" y="2155550"/>
            <a:ext cx="6167700" cy="99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Water bill $40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Gas/electric $100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1F3D63"/>
              </a:buClr>
              <a:buSzPts val="1100"/>
              <a:buFont typeface="DM Sans"/>
              <a:buChar char="●"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Sewer/garbage collection $20   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1F3D63"/>
                </a:solidFill>
                <a:latin typeface="DM Sans"/>
                <a:ea typeface="DM Sans"/>
                <a:cs typeface="DM Sans"/>
                <a:sym typeface="DM Sans"/>
              </a:rPr>
              <a:t>If you live alone, subtract $160. If you have a roommate, subtract $80.</a:t>
            </a:r>
            <a:endParaRPr sz="1100">
              <a:solidFill>
                <a:srgbClr val="1F3D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488150" y="1783850"/>
            <a:ext cx="6167700" cy="3717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1F3D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Utilities</a:t>
            </a:r>
            <a:endParaRPr b="1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120350" y="1247213"/>
            <a:ext cx="6903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D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Bills are due! If you have a roommate, you get to split the cost.</a:t>
            </a:r>
            <a:endParaRPr>
              <a:solidFill>
                <a:srgbClr val="1F3D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17" name="Google Shape;117;p17">
            <a:hlinkClick action="ppaction://hlinkshowjump?jump=lastslide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>
            <a:hlinkClick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>
            <a:hlinkClick action="ppaction://hlinksldjump"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5266" y="382799"/>
            <a:ext cx="1011306" cy="9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474" y="844975"/>
            <a:ext cx="6696699" cy="20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/>
        </p:nvSpPr>
        <p:spPr>
          <a:xfrm>
            <a:off x="368100" y="2802163"/>
            <a:ext cx="8407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763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Uh-oh! Your car broke down. It will cost $300 to fix. </a:t>
            </a:r>
            <a:endParaRPr>
              <a:solidFill>
                <a:srgbClr val="053763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53763"/>
                </a:solidFill>
                <a:latin typeface="DM Sans"/>
                <a:ea typeface="DM Sans"/>
                <a:cs typeface="DM Sans"/>
                <a:sym typeface="DM Sans"/>
              </a:rPr>
              <a:t>Record $300 as a Payment on your Check Register.</a:t>
            </a:r>
            <a:endParaRPr b="1">
              <a:solidFill>
                <a:srgbClr val="05376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27" name="Google Shape;127;p18">
            <a:hlinkClick action="ppaction://hlinkshowjump?jump=las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000" y="4439749"/>
            <a:ext cx="1120643" cy="43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>
            <a:hlinkClick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7353" y="4438968"/>
            <a:ext cx="1117622" cy="4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>
            <a:hlinkClick action="ppaction://hlinksldjump"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03363" y="4438963"/>
            <a:ext cx="1140278" cy="45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3716" y="1674859"/>
            <a:ext cx="2090711" cy="10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ality Check Ga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3EEE4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